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notesMasterIdLst>
    <p:notesMasterId r:id="rId14"/>
  </p:notesMasterIdLst>
  <p:sldIdLst>
    <p:sldId id="260" r:id="rId4"/>
    <p:sldId id="269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70" r:id="rId13"/>
  </p:sldIdLst>
  <p:sldSz cx="18288000" cy="10260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9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68580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tr-TR"/>
            </a:lvl1pPr>
          </a:lstStyle>
          <a:p>
            <a:r>
              <a:rPr lang="tr-TR" sz="1000" smtClean="0">
                <a:solidFill>
                  <a:srgbClr val="FF9900"/>
                </a:solidFill>
                <a:latin typeface="Times New Roman" panose="02020603050405020304" pitchFamily="18" charset="0"/>
              </a:rPr>
              <a:t>Hizmete Özel</a:t>
            </a:r>
            <a:r>
              <a:rPr lang="tr-TR" sz="1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tr-TR" sz="1000" smtClean="0">
                <a:solidFill>
                  <a:srgbClr val="FF6600"/>
                </a:solidFill>
                <a:latin typeface="Times New Roman" panose="02020603050405020304" pitchFamily="18" charset="0"/>
              </a:rPr>
              <a:t>Kişisel Veri içerir</a:t>
            </a:r>
            <a:endParaRPr lang="tr-TR" sz="1000">
              <a:solidFill>
                <a:srgbClr val="FF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CCE42-9FB5-4574-80A7-5EF18D82E85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79450" y="1143000"/>
            <a:ext cx="5499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C46EE-A811-4204-8E27-ADA66496BF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7474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1pPr>
    <a:lvl2pPr marL="685148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2pPr>
    <a:lvl3pPr marL="1370297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3pPr>
    <a:lvl4pPr marL="2055445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4pPr>
    <a:lvl5pPr marL="2740594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5pPr>
    <a:lvl6pPr marL="3425742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6pPr>
    <a:lvl7pPr marL="4110891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7pPr>
    <a:lvl8pPr marL="4796039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8pPr>
    <a:lvl9pPr marL="5481188" algn="l" defTabSz="137029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804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58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sz="1000" smtClean="0">
                <a:solidFill>
                  <a:srgbClr val="FF9900"/>
                </a:solidFill>
                <a:latin typeface="Times New Roman" panose="02020603050405020304" pitchFamily="18" charset="0"/>
              </a:rPr>
              <a:t>Hizmete Özel</a:t>
            </a:r>
            <a:r>
              <a:rPr lang="tr-TR" sz="1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tr-TR" sz="1000" smtClean="0">
                <a:solidFill>
                  <a:srgbClr val="FF6600"/>
                </a:solidFill>
                <a:latin typeface="Times New Roman" panose="02020603050405020304" pitchFamily="18" charset="0"/>
              </a:rPr>
              <a:t>Kişisel Veri içerir</a:t>
            </a:r>
            <a:endParaRPr lang="tr-TR" sz="1000">
              <a:solidFill>
                <a:srgbClr val="FF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80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292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960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727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540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236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352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3000"/>
            <a:ext cx="54991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C46EE-A811-4204-8E27-ADA66496BFA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75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79128"/>
            <a:ext cx="13716000" cy="3572005"/>
          </a:xfrm>
        </p:spPr>
        <p:txBody>
          <a:bodyPr anchor="b"/>
          <a:lstStyle>
            <a:lvl1pPr algn="ctr">
              <a:defRPr sz="897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388883"/>
            <a:ext cx="13716000" cy="2477127"/>
          </a:xfrm>
        </p:spPr>
        <p:txBody>
          <a:bodyPr/>
          <a:lstStyle>
            <a:lvl1pPr marL="0" indent="0" algn="ctr">
              <a:buNone/>
              <a:defRPr sz="3591"/>
            </a:lvl1pPr>
            <a:lvl2pPr marL="684017" indent="0" algn="ctr">
              <a:buNone/>
              <a:defRPr sz="2992"/>
            </a:lvl2pPr>
            <a:lvl3pPr marL="1368034" indent="0" algn="ctr">
              <a:buNone/>
              <a:defRPr sz="2693"/>
            </a:lvl3pPr>
            <a:lvl4pPr marL="2052051" indent="0" algn="ctr">
              <a:buNone/>
              <a:defRPr sz="2394"/>
            </a:lvl4pPr>
            <a:lvl5pPr marL="2736068" indent="0" algn="ctr">
              <a:buNone/>
              <a:defRPr sz="2394"/>
            </a:lvl5pPr>
            <a:lvl6pPr marL="3420085" indent="0" algn="ctr">
              <a:buNone/>
              <a:defRPr sz="2394"/>
            </a:lvl6pPr>
            <a:lvl7pPr marL="4104102" indent="0" algn="ctr">
              <a:buNone/>
              <a:defRPr sz="2394"/>
            </a:lvl7pPr>
            <a:lvl8pPr marL="4788118" indent="0" algn="ctr">
              <a:buNone/>
              <a:defRPr sz="2394"/>
            </a:lvl8pPr>
            <a:lvl9pPr marL="5472135" indent="0" algn="ctr">
              <a:buNone/>
              <a:defRPr sz="2394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57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11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6251"/>
            <a:ext cx="3943350" cy="86948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6251"/>
            <a:ext cx="11601450" cy="86948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72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02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57880"/>
            <a:ext cx="15773400" cy="4267880"/>
          </a:xfrm>
        </p:spPr>
        <p:txBody>
          <a:bodyPr anchor="b"/>
          <a:lstStyle>
            <a:lvl1pPr>
              <a:defRPr sz="897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66135"/>
            <a:ext cx="15773400" cy="2244377"/>
          </a:xfrm>
        </p:spPr>
        <p:txBody>
          <a:bodyPr/>
          <a:lstStyle>
            <a:lvl1pPr marL="0" indent="0">
              <a:buNone/>
              <a:defRPr sz="3591">
                <a:solidFill>
                  <a:schemeClr val="tx1">
                    <a:tint val="75000"/>
                  </a:schemeClr>
                </a:solidFill>
              </a:defRPr>
            </a:lvl1pPr>
            <a:lvl2pPr marL="684017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6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1253"/>
            <a:ext cx="7772400" cy="650988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1253"/>
            <a:ext cx="7772400" cy="650988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77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6252"/>
            <a:ext cx="15773400" cy="198312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15129"/>
            <a:ext cx="7736681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47755"/>
            <a:ext cx="7736681" cy="55123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15129"/>
            <a:ext cx="7774782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47755"/>
            <a:ext cx="7774782" cy="55123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37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61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1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77253"/>
            <a:ext cx="9258300" cy="7291259"/>
          </a:xfrm>
        </p:spPr>
        <p:txBody>
          <a:bodyPr/>
          <a:lstStyle>
            <a:lvl1pPr>
              <a:defRPr sz="4788"/>
            </a:lvl1pPr>
            <a:lvl2pPr>
              <a:defRPr sz="4189"/>
            </a:lvl2pPr>
            <a:lvl3pPr>
              <a:defRPr sz="3591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80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77253"/>
            <a:ext cx="9258300" cy="7291259"/>
          </a:xfrm>
        </p:spPr>
        <p:txBody>
          <a:bodyPr anchor="t"/>
          <a:lstStyle>
            <a:lvl1pPr marL="0" indent="0">
              <a:buNone/>
              <a:defRPr sz="4788"/>
            </a:lvl1pPr>
            <a:lvl2pPr marL="684017" indent="0">
              <a:buNone/>
              <a:defRPr sz="4189"/>
            </a:lvl2pPr>
            <a:lvl3pPr marL="1368034" indent="0">
              <a:buNone/>
              <a:defRPr sz="3591"/>
            </a:lvl3pPr>
            <a:lvl4pPr marL="2052051" indent="0">
              <a:buNone/>
              <a:defRPr sz="2992"/>
            </a:lvl4pPr>
            <a:lvl5pPr marL="2736068" indent="0">
              <a:buNone/>
              <a:defRPr sz="2992"/>
            </a:lvl5pPr>
            <a:lvl6pPr marL="3420085" indent="0">
              <a:buNone/>
              <a:defRPr sz="2992"/>
            </a:lvl6pPr>
            <a:lvl7pPr marL="4104102" indent="0">
              <a:buNone/>
              <a:defRPr sz="2992"/>
            </a:lvl7pPr>
            <a:lvl8pPr marL="4788118" indent="0">
              <a:buNone/>
              <a:defRPr sz="2992"/>
            </a:lvl8pPr>
            <a:lvl9pPr marL="5472135" indent="0">
              <a:buNone/>
              <a:defRPr sz="299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35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A931-4F2A-463F-96C9-9F0E96CA7010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2D33-BF55-475C-8AF6-B7AB33D619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45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68034" rtl="0" eaLnBrk="1" latinLnBrk="0" hangingPunct="1">
        <a:lnSpc>
          <a:spcPct val="90000"/>
        </a:lnSpc>
        <a:spcBef>
          <a:spcPct val="0"/>
        </a:spcBef>
        <a:buNone/>
        <a:defRPr sz="6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8" indent="-342008" algn="l" defTabSz="136803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6025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1" kern="1200">
          <a:solidFill>
            <a:schemeClr val="tx1"/>
          </a:solidFill>
          <a:latin typeface="+mn-lt"/>
          <a:ea typeface="+mn-ea"/>
          <a:cs typeface="+mn-cs"/>
        </a:defRPr>
      </a:lvl2pPr>
      <a:lvl3pPr marL="1710042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4059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8076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2093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6110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30127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4144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17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8034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2051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606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2008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4102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811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213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rge.sbmd@bursa.bel.t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907" y="2440347"/>
            <a:ext cx="11536385" cy="2962688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6058806" y="5680468"/>
            <a:ext cx="49865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</a:t>
            </a:r>
            <a:endParaRPr lang="tr-TR" sz="6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0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5418695" y="4135886"/>
            <a:ext cx="76778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TEŞEKKÜR EDERİM</a:t>
            </a:r>
            <a:endParaRPr lang="tr-TR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</p:spTree>
    <p:extLst>
      <p:ext uri="{BB962C8B-B14F-4D97-AF65-F5344CB8AC3E}">
        <p14:creationId xmlns:p14="http://schemas.microsoft.com/office/powerpoint/2010/main" val="14275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59986" y="1321134"/>
            <a:ext cx="8810107" cy="78736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Lütfen aşağıdaki kuralları dikkate alarak sunumu hazırlayınız.</a:t>
            </a:r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95" b="1" u="sng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sz="1895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Düzen ve Yazı Fontu</a:t>
            </a:r>
            <a:endParaRPr lang="tr-TR" sz="1895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Sayfa tasarımınızı iki siyah çizgi arasındaki kısımda yapınız. Alt ve üst kısımlarda sadece sayfa numarası, proje adı ve eğer gerekliyse başlık adını değiştiriniz.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Bazı sayfalarda şablon dışına çıkarak </a:t>
            </a:r>
            <a:r>
              <a:rPr lang="tr-TR" sz="1895" b="1" dirty="0" smtClean="0">
                <a:latin typeface="Arial" panose="020B0604020202020204" pitchFamily="34" charset="0"/>
                <a:cs typeface="Arial" panose="020B0604020202020204" pitchFamily="34" charset="0"/>
              </a:rPr>
              <a:t>tam sayfa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video/görsel kullanabilirsiniz.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 Sayfa sınırınız yoktur ancak sunum için sadece </a:t>
            </a:r>
            <a:r>
              <a:rPr lang="tr-TR" sz="1895" b="1" dirty="0" smtClean="0">
                <a:latin typeface="Arial" panose="020B0604020202020204" pitchFamily="34" charset="0"/>
                <a:cs typeface="Arial" panose="020B0604020202020204" pitchFamily="34" charset="0"/>
              </a:rPr>
              <a:t>5 dakikanız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olduğunu bilerek tasarımınızı gerçekleştirin.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Yazı fontu </a:t>
            </a:r>
            <a:r>
              <a:rPr lang="tr-TR" sz="18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 olmalıdır.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Takım tanıtımı, özet, hedef kitle ve maliyet tahmini sayfalarını sunumda yer alması zorunludur. Ancak diğer sayfa başlıkları size örnek olarak verilmiş olunup başlıkları ve içerikleri değiştirme konusunda serbestsiniz.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Sayfa numaralarını sunumunuzu tamamlayınca düzenleyiniz.</a:t>
            </a:r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95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Başvuru Süreci</a:t>
            </a:r>
            <a:endParaRPr lang="tr-TR" sz="1895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Dosya boyutu maksimum 50 MB olmalıdır. Ancak video içeren sunumlarda dosya boyutu 200 MB kadar çıkabilir. Başvuru günü </a:t>
            </a:r>
            <a:r>
              <a:rPr lang="tr-TR" sz="18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 sunumunu sisteme yükleme konusunda sıkıntı çekerseniz </a:t>
            </a:r>
            <a:r>
              <a:rPr lang="tr-TR" sz="18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Wetransfer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 vb. dosya paylaşma uygulamalarından link oluşturularak bir not defteri, </a:t>
            </a:r>
            <a:r>
              <a:rPr lang="tr-TR" sz="18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 dosyasına link yapıştırılarak ta dosya gönderilebilir.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18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Başvuru sisteminde bir sorun yaşarsanız yaşadığınız problemin ekran görüntüsü ile birlikte 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arge.sbmd@bursa.bel.tr</a:t>
            </a:r>
            <a:r>
              <a:rPr lang="tr-TR" sz="1895" dirty="0" smtClean="0">
                <a:latin typeface="Arial" panose="020B0604020202020204" pitchFamily="34" charset="0"/>
                <a:cs typeface="Arial" panose="020B0604020202020204" pitchFamily="34" charset="0"/>
              </a:rPr>
              <a:t> adresine dosyalarınızı mail atarak ta başvurabilirsiniz.</a:t>
            </a:r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9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165693" y="-174775"/>
            <a:ext cx="11956614" cy="5892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356"/>
              </a:lnSpc>
              <a:spcBef>
                <a:spcPct val="0"/>
              </a:spcBef>
            </a:pPr>
            <a:r>
              <a:rPr lang="tr-TR" sz="2394" b="1" u="sng" spc="122" dirty="0" smtClean="0">
                <a:solidFill>
                  <a:srgbClr val="1C4C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SUNUM HAZIRLAMA REHBERİ</a:t>
            </a:r>
            <a:endParaRPr lang="en-US" sz="2394" b="1" u="sng" spc="122" dirty="0">
              <a:solidFill>
                <a:srgbClr val="1C4C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24135" y="404293"/>
            <a:ext cx="18468022" cy="5219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47"/>
              </a:lnSpc>
            </a:pPr>
            <a:r>
              <a:rPr lang="tr-TR" sz="2394" b="1" dirty="0" smtClean="0">
                <a:solidFill>
                  <a:srgbClr val="DE22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SAYFAYI LÜTFEN SİLİN</a:t>
            </a:r>
            <a:endParaRPr lang="en-US" sz="2394" b="1" dirty="0">
              <a:solidFill>
                <a:srgbClr val="DE222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24570" y="1214158"/>
            <a:ext cx="5384230" cy="30462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7" name="Düz Bağlayıcı 6"/>
          <p:cNvCxnSpPr/>
          <p:nvPr/>
        </p:nvCxnSpPr>
        <p:spPr>
          <a:xfrm flipH="1">
            <a:off x="10910170" y="1578279"/>
            <a:ext cx="5386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 flipH="1">
            <a:off x="10910170" y="3945699"/>
            <a:ext cx="5386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11179479" y="1578279"/>
            <a:ext cx="0" cy="2367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2"/>
          <p:cNvSpPr txBox="1"/>
          <p:nvPr/>
        </p:nvSpPr>
        <p:spPr>
          <a:xfrm rot="5400000">
            <a:off x="10591696" y="2666004"/>
            <a:ext cx="1482381" cy="2318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Tasarım Sınırı</a:t>
            </a:r>
            <a:endParaRPr lang="tr-TR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1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641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sz="1800" dirty="0" smtClean="0">
                <a:solidFill>
                  <a:srgbClr val="DE2223"/>
                </a:solidFill>
                <a:latin typeface="Aileron Bold"/>
              </a:rPr>
              <a:t>Bu açıklamalar silinmelidir. Takım üyeleri tanıtımı en fazla bir sayfa olmalıdır. Takım lideri ve üye bilgilerine yer verilmelidir. Ekip üyelerinin okuduğu/mezun olduğu üniversiteler, katıldığı yarışmalar, mesleği vb. bilgiler yazılabilir. İki kalın çizgi arasındaki kısım istediğiniz gibi kullanabilirsiniz. 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5878285" y="195882"/>
            <a:ext cx="849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 TANITIMI</a:t>
            </a:r>
            <a:endParaRPr lang="tr-TR" sz="6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641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dirty="0">
                <a:solidFill>
                  <a:srgbClr val="DE2223"/>
                </a:solidFill>
                <a:latin typeface="Aileron Bold"/>
              </a:rPr>
              <a:t>Bu sayfada projenizin konusu, amacı, seçilme gerekçesi ve önerilen çözüm yöntemi kısa ve net şekilde açıklanmalıdır. 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Hangi yarışma teması seçildiği yazılmalı;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sayfa uzunluğu en fazla 1 sayfa olmalıdır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. Görseller (</a:t>
            </a:r>
            <a:r>
              <a:rPr lang="tr-TR" dirty="0" err="1" smtClean="0">
                <a:solidFill>
                  <a:srgbClr val="DE2223"/>
                </a:solidFill>
                <a:latin typeface="Aileron Bold"/>
              </a:rPr>
              <a:t>render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, </a:t>
            </a:r>
            <a:r>
              <a:rPr lang="tr-TR" dirty="0" err="1" smtClean="0">
                <a:solidFill>
                  <a:srgbClr val="DE2223"/>
                </a:solidFill>
                <a:latin typeface="Aileron Bold"/>
              </a:rPr>
              <a:t>infografik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, tablo, akış diyagramı vb.) kullanılabilir.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7848872" y="195882"/>
            <a:ext cx="2522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ÖZET</a:t>
            </a:r>
            <a:endParaRPr lang="tr-TR" sz="6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19236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dirty="0">
                <a:solidFill>
                  <a:srgbClr val="DE2223"/>
                </a:solidFill>
                <a:latin typeface="Aileron Bold"/>
              </a:rPr>
              <a:t>Bu slaytta, proje fikrinizin çözüm üretmeyi hedeflediği mevcut sorun açık ve net şekilde tanımlanmalıdır. Sorunun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;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Kimleri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etkilediği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,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Neden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önemli olduğu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,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Mevcut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durumda hangi ihtiyaç veya eksikliğin 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bulunduğu kısaca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açıklanmalıdır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.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Veri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, istatistik veya görsel destekler eklenebilir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.</a:t>
            </a:r>
          </a:p>
          <a:p>
            <a:pPr algn="ctr">
              <a:lnSpc>
                <a:spcPts val="2520"/>
              </a:lnSpc>
            </a:pPr>
            <a:r>
              <a:rPr lang="tr-TR" sz="1800" dirty="0" smtClean="0">
                <a:solidFill>
                  <a:srgbClr val="DE2223"/>
                </a:solidFill>
                <a:latin typeface="Aileron Bold"/>
              </a:rPr>
              <a:t>En fazla bir sayfa olmalıdır.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5833723" y="195882"/>
            <a:ext cx="655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SORUN TANIMI</a:t>
            </a:r>
            <a:endParaRPr lang="tr-TR" sz="6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16030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dirty="0">
                <a:solidFill>
                  <a:srgbClr val="DE2223"/>
                </a:solidFill>
                <a:latin typeface="Aileron Bold"/>
              </a:rPr>
              <a:t>Bu slaytta, tanımlanan soruna yönelik geliştirdiğiniz çözüm önerisi açıkça anlatılmalıdır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.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Çözümün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temel yaklaşımı nedir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Nasıl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çalışır, hangi yöntem veya araçlara dayanır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Çözümünüzün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uygulanabilirliği ve etkisi kısaca vurgulanmalıdır. Gerekirse 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şema, görsel, </a:t>
            </a:r>
            <a:r>
              <a:rPr lang="tr-TR" dirty="0" err="1" smtClean="0">
                <a:solidFill>
                  <a:srgbClr val="DE2223"/>
                </a:solidFill>
                <a:latin typeface="Aileron Bold"/>
              </a:rPr>
              <a:t>render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, animasyon kullanılabilir. En fazla 5 slayt olmalıdır. Gerekirse format dışına çıkılarak tam sayfa görsel/video kullanılabilir.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4616666" y="233191"/>
            <a:ext cx="89871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ÖNERİLEN ÇÖZÜM </a:t>
            </a:r>
            <a:endParaRPr lang="tr-TR" sz="6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16030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dirty="0">
                <a:solidFill>
                  <a:srgbClr val="DE2223"/>
                </a:solidFill>
                <a:latin typeface="Aileron Bold"/>
              </a:rPr>
              <a:t>Bu slaytta, projenizin teknik detayları ve nasıl uygulanacağı açıklanmalıdır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.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Kullanılacak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yöntemler, araçlar ve teknolojiler nelerdir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Proje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nasıl hayata geçirilecek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Uygulama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adımları nelerdir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En fazla 1 sayfa olmalıdır.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1830945" y="233191"/>
            <a:ext cx="150664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PROJENİN TEKNİK ve UYGULAMA BOYUTU</a:t>
            </a:r>
            <a:endParaRPr lang="tr-TR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16030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dirty="0">
                <a:solidFill>
                  <a:srgbClr val="DE2223"/>
                </a:solidFill>
                <a:latin typeface="Aileron Bold"/>
              </a:rPr>
              <a:t>Bu slaytta, projenizin neden farklı ve yenilikçi olduğu vurgulanmalıdır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.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Çözümünüz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mevcut yaklaşımlardan nasıl ayrışıyor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Uzun 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vadede sürdürülebilir olması için hangi adımlar düşünülüyor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Çevresel</a:t>
            </a:r>
            <a:r>
              <a:rPr lang="tr-TR" dirty="0">
                <a:solidFill>
                  <a:srgbClr val="DE2223"/>
                </a:solidFill>
                <a:latin typeface="Aileron Bold"/>
              </a:rPr>
              <a:t>, ekonomik veya sosyal sürdürülebilirliğe nasıl katkı sağlıyor</a:t>
            </a:r>
            <a:r>
              <a:rPr lang="tr-TR" dirty="0" smtClean="0">
                <a:solidFill>
                  <a:srgbClr val="DE2223"/>
                </a:solidFill>
                <a:latin typeface="Aileron Bold"/>
              </a:rPr>
              <a:t>?</a:t>
            </a:r>
          </a:p>
          <a:p>
            <a:pPr algn="ctr">
              <a:lnSpc>
                <a:spcPts val="2520"/>
              </a:lnSpc>
            </a:pPr>
            <a:r>
              <a:rPr lang="tr-TR" sz="1800" dirty="0" smtClean="0">
                <a:solidFill>
                  <a:srgbClr val="DE2223"/>
                </a:solidFill>
                <a:latin typeface="Aileron Bold"/>
              </a:rPr>
              <a:t>Eğer uygunsa Sürdürülebilir Kalkınma Amaçlarından hangilerine katkı sağladığını yazabilirsiniz.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897495" y="233191"/>
            <a:ext cx="186478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PROJENİN YENİLİKÇİLİĞİ VE SÜRDÜRÜLEBİLİĞİ</a:t>
            </a:r>
            <a:endParaRPr lang="tr-TR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2"/>
          <p:cNvSpPr/>
          <p:nvPr/>
        </p:nvSpPr>
        <p:spPr>
          <a:xfrm>
            <a:off x="619895" y="1348907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3" name="TextBox 115"/>
          <p:cNvSpPr txBox="1"/>
          <p:nvPr/>
        </p:nvSpPr>
        <p:spPr>
          <a:xfrm>
            <a:off x="897495" y="1500523"/>
            <a:ext cx="16425521" cy="16030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Hedef Kitleniz kim?</a:t>
            </a:r>
          </a:p>
          <a:p>
            <a:pPr algn="ctr">
              <a:lnSpc>
                <a:spcPts val="2520"/>
              </a:lnSpc>
            </a:pPr>
            <a:r>
              <a:rPr lang="tr-TR" sz="1800" dirty="0" smtClean="0">
                <a:solidFill>
                  <a:srgbClr val="DE2223"/>
                </a:solidFill>
                <a:latin typeface="Aileron Bold"/>
              </a:rPr>
              <a:t>Projenizin doğrudan/dolayı etkileri nelerdir?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Etki alanı (lokal, bölgesel veya şehir ölçeği)</a:t>
            </a:r>
          </a:p>
          <a:p>
            <a:pPr algn="ctr">
              <a:lnSpc>
                <a:spcPts val="2520"/>
              </a:lnSpc>
            </a:pPr>
            <a:r>
              <a:rPr lang="tr-TR" sz="1800" dirty="0" smtClean="0">
                <a:solidFill>
                  <a:srgbClr val="DE2223"/>
                </a:solidFill>
                <a:latin typeface="Aileron Bold"/>
              </a:rPr>
              <a:t>Proje hangi maliyet kalemlerini içeriyor?</a:t>
            </a:r>
          </a:p>
          <a:p>
            <a:pPr algn="ctr">
              <a:lnSpc>
                <a:spcPts val="2520"/>
              </a:lnSpc>
            </a:pPr>
            <a:r>
              <a:rPr lang="tr-TR" dirty="0" smtClean="0">
                <a:solidFill>
                  <a:srgbClr val="DE2223"/>
                </a:solidFill>
                <a:latin typeface="Aileron Bold"/>
              </a:rPr>
              <a:t>Tahmini toplam maliyet nelerdir?</a:t>
            </a:r>
            <a:endParaRPr lang="en-US" sz="1800" dirty="0">
              <a:solidFill>
                <a:srgbClr val="DE2223"/>
              </a:solidFill>
              <a:latin typeface="Aileron Bold"/>
            </a:endParaRPr>
          </a:p>
        </p:txBody>
      </p:sp>
      <p:pic>
        <p:nvPicPr>
          <p:cNvPr id="49" name="Picture 4" descr="https://www.bursa.bel.tr/asset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544" y="9153167"/>
            <a:ext cx="1993045" cy="1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AutoShape 2"/>
          <p:cNvSpPr/>
          <p:nvPr/>
        </p:nvSpPr>
        <p:spPr>
          <a:xfrm>
            <a:off x="619895" y="9230164"/>
            <a:ext cx="16980723" cy="0"/>
          </a:xfrm>
          <a:prstGeom prst="line">
            <a:avLst/>
          </a:prstGeom>
          <a:ln w="38100" cap="flat">
            <a:solidFill>
              <a:srgbClr val="344C5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" name="Metin kutusu 1"/>
          <p:cNvSpPr txBox="1"/>
          <p:nvPr/>
        </p:nvSpPr>
        <p:spPr>
          <a:xfrm>
            <a:off x="3488295" y="233191"/>
            <a:ext cx="186478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HEDEF KİTLE VE MALİYET TAHMİNİ</a:t>
            </a:r>
            <a:endParaRPr lang="tr-TR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19400" y="9531095"/>
            <a:ext cx="165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ADI:</a:t>
            </a:r>
          </a:p>
        </p:txBody>
      </p:sp>
      <p:sp>
        <p:nvSpPr>
          <p:cNvPr id="55" name="Metin kutusu 54"/>
          <p:cNvSpPr txBox="1"/>
          <p:nvPr/>
        </p:nvSpPr>
        <p:spPr>
          <a:xfrm>
            <a:off x="2177143" y="9531095"/>
            <a:ext cx="467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ADININI BURAYA YAZ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7473808" y="9454151"/>
            <a:ext cx="814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3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Hizmete Özel - Kişisel Veri içerir"/>
  <p:tag name="BJHEADERFOOTERTEXTMARKİNG" val="Hizmete Özel - Kişisel Veri içeri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Hizmete Özel - Kişisel Veri içerir"/>
  <p:tag name="BJHEADERFOOTERTEXTMARKİNG" val="Hizmete Özel - Kişisel Veri içerir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hY2FiYzg4MC05YjYxLTQyZGMtYjMzNC1jNGM3ZmE3MzQ3N2IiIG9yaWdpbj0idXNlclNlbGVjdGVkIj48ZWxlbWVudCB1aWQ9ImZkNWZlYzcyLTc2ZGEtNDU3Yi1hM2M5LTMyOGI3YTc4ZWViOSIgdmFsdWU9IiIgeG1sbnM9Imh0dHA6Ly93d3cuYm9sZG9uamFtZXMuY29tLzIwMDgvMDEvc2llL2ludGVybmFsL2xhYmVsIiAvPjxlbGVtZW50IHVpZD0iMzFhZmQzNjgtMzQzNy00MzgyLTgyYWMtMjgzYTgzZTQzYzYyIiB2YWx1ZT0iIiB4bWxucz0iaHR0cDovL3d3dy5ib2xkb25qYW1lcy5jb20vMjAwOC8wMS9zaWUvaW50ZXJuYWwvbGFiZWwiIC8+PC9zaXNsPjxVc2VyTmFtZT5CVVJTQVxpc21haWwuaGFzaXJ5YXBhbjwvVXNlck5hbWU+PERhdGVUaW1lPjIyLjA0LjIwMjUgMTE6MDg6NDg8L0RhdGVUaW1lPjxMYWJlbFN0cmluZz5IaXptZXRlICYjeEQ2O3plbCAtIEtpJiN4MTVGO2lzZWwgVmVyaSBpJiN4RTc7ZXJpcj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acabc880-9b61-42dc-b334-c4c7fa73477b" origin="userSelected">
  <element uid="fd5fec72-76da-457b-a3c9-328b7a78eeb9" value=""/>
  <element uid="31afd368-3437-4382-82ac-283a83e43c62" value=""/>
</sisl>
</file>

<file path=customXml/itemProps1.xml><?xml version="1.0" encoding="utf-8"?>
<ds:datastoreItem xmlns:ds="http://schemas.openxmlformats.org/officeDocument/2006/customXml" ds:itemID="{3A9A3FAF-12F7-40FB-BB0C-734B442ED04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C0AF8A1-9A8E-4609-BF91-98FB3D997E5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607</Words>
  <Application>Microsoft Office PowerPoint</Application>
  <PresentationFormat>Özel</PresentationFormat>
  <Paragraphs>87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Aileron Bold</vt:lpstr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İsmail HASIRYAPAN</dc:creator>
  <cp:keywords>Hizmete Özel - Kişisel Veri içerir</cp:keywords>
  <cp:lastModifiedBy>İsmail HASIRYAPAN</cp:lastModifiedBy>
  <cp:revision>13</cp:revision>
  <dcterms:created xsi:type="dcterms:W3CDTF">2025-04-22T09:01:36Z</dcterms:created>
  <dcterms:modified xsi:type="dcterms:W3CDTF">2025-05-05T06:36:36Z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5987d1a2-7cd0-4494-a489-fcfdfe741e2e</vt:lpwstr>
  </property>
  <property fmtid="{D5CDD505-2E9C-101B-9397-08002B2CF9AE}" pid="3" name="bjClsUserRVM">
    <vt:lpwstr>[]</vt:lpwstr>
  </property>
  <property fmtid="{D5CDD505-2E9C-101B-9397-08002B2CF9AE}" pid="4" name="bjSaver">
    <vt:lpwstr>J4GfLTp0J4E9Q+asNl/M/Yk+dh0cy1mc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policy="acabc880-9b61-42dc-b334-c4c7fa73477b" origin="userSelected" xmlns="http://www.boldonj</vt:lpwstr>
  </property>
  <property fmtid="{D5CDD505-2E9C-101B-9397-08002B2CF9AE}" pid="6" name="bjDocumentLabelXML-0">
    <vt:lpwstr>ames.com/2008/01/sie/internal/label"&gt;&lt;element uid="fd5fec72-76da-457b-a3c9-328b7a78eeb9" value="" /&gt;&lt;element uid="31afd368-3437-4382-82ac-283a83e43c62" value="" /&gt;&lt;/sisl&gt;</vt:lpwstr>
  </property>
  <property fmtid="{D5CDD505-2E9C-101B-9397-08002B2CF9AE}" pid="7" name="bjDocumentSecurityLabel">
    <vt:lpwstr>Hizmete Özel - Kişisel Veri içerir</vt:lpwstr>
  </property>
  <property fmtid="{D5CDD505-2E9C-101B-9397-08002B2CF9AE}" pid="8" name="bjLabelHistoryID">
    <vt:lpwstr>{3A9A3FAF-12F7-40FB-BB0C-734B442ED045}</vt:lpwstr>
  </property>
</Properties>
</file>